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63" r:id="rId3"/>
    <p:sldId id="262" r:id="rId4"/>
    <p:sldId id="257" r:id="rId5"/>
    <p:sldId id="258" r:id="rId6"/>
    <p:sldId id="260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omfortaa" panose="020B0604020202020204" charset="0"/>
      <p:regular r:id="rId15"/>
      <p:bold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32" d="100"/>
          <a:sy n="132" d="100"/>
        </p:scale>
        <p:origin x="28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1df0981fd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1df0981fd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21d98348a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21d98348a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21df0981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21df0981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21df0981f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21df0981f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21df0981f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21df0981f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799" y="1473200"/>
            <a:ext cx="5398295" cy="1816098"/>
          </a:xfrm>
        </p:spPr>
        <p:txBody>
          <a:bodyPr anchor="b">
            <a:normAutofit/>
          </a:bodyPr>
          <a:lstStyle>
            <a:lvl1pPr algn="r">
              <a:defRPr sz="3600">
                <a:effectLst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799" y="3289300"/>
            <a:ext cx="5398295" cy="1054100"/>
          </a:xfrm>
        </p:spPr>
        <p:txBody>
          <a:bodyPr anchor="t">
            <a:normAutofit/>
          </a:bodyPr>
          <a:lstStyle>
            <a:lvl1pPr marL="0" indent="0" algn="r">
              <a:buNone/>
              <a:defRPr sz="1350" cap="all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99419" y="4402932"/>
            <a:ext cx="1200150" cy="283369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799" y="4402932"/>
            <a:ext cx="3670469" cy="283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56719" y="4402932"/>
            <a:ext cx="413375" cy="283369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995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3549649"/>
            <a:ext cx="759857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8701" y="699084"/>
            <a:ext cx="6569870" cy="237373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3974702"/>
            <a:ext cx="7598570" cy="37028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729796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70" cy="2343149"/>
          </a:xfrm>
        </p:spPr>
        <p:txBody>
          <a:bodyPr anchor="ctr">
            <a:normAutofit/>
          </a:bodyPr>
          <a:lstStyle>
            <a:lvl1pPr algn="l">
              <a:defRPr sz="2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3257550"/>
            <a:ext cx="7598571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725964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678400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6206" y="6175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201" y="457201"/>
            <a:ext cx="7162799" cy="2057399"/>
          </a:xfrm>
        </p:spPr>
        <p:txBody>
          <a:bodyPr anchor="ctr">
            <a:normAutofit/>
          </a:bodyPr>
          <a:lstStyle>
            <a:lvl1pPr algn="l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23406" y="2514600"/>
            <a:ext cx="7004388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599" y="3257550"/>
            <a:ext cx="7614275" cy="108585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74659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2" y="2481436"/>
            <a:ext cx="7598569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3583036"/>
            <a:ext cx="7598570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342467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678400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66206" y="6175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744201" y="457201"/>
            <a:ext cx="7162799" cy="2057399"/>
          </a:xfrm>
        </p:spPr>
        <p:txBody>
          <a:bodyPr anchor="ctr">
            <a:normAutofit/>
          </a:bodyPr>
          <a:lstStyle>
            <a:lvl1pPr algn="l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350" y="2914650"/>
            <a:ext cx="7601577" cy="6667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49" y="3581400"/>
            <a:ext cx="7601577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572149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70" cy="20573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4351" y="2628900"/>
            <a:ext cx="7598571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1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0" y="3257550"/>
            <a:ext cx="7598571" cy="10858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067927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69" cy="10922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98244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4006" y="457200"/>
            <a:ext cx="1618914" cy="38862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457200"/>
            <a:ext cx="5874087" cy="388620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0842463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69873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0707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005251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2481436"/>
            <a:ext cx="7598570" cy="1101600"/>
          </a:xfrm>
        </p:spPr>
        <p:txBody>
          <a:bodyPr anchor="b"/>
          <a:lstStyle>
            <a:lvl1pPr algn="l">
              <a:defRPr sz="3000" b="0" cap="all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49" y="3583036"/>
            <a:ext cx="759857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cap="all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306092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1" y="1606550"/>
            <a:ext cx="3746501" cy="2736851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66421" y="1606551"/>
            <a:ext cx="3746499" cy="2736850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324864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0252" y="1663700"/>
            <a:ext cx="3531791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1" y="2152651"/>
            <a:ext cx="3747692" cy="2190749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3" y="1670050"/>
            <a:ext cx="3542110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67612" y="2152651"/>
            <a:ext cx="3746501" cy="2190749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81178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348416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0335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555750"/>
            <a:ext cx="2760664" cy="10287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6151" y="457201"/>
            <a:ext cx="4626770" cy="38862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584450"/>
            <a:ext cx="2760664" cy="137160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607417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1200150"/>
            <a:ext cx="4623490" cy="1028700"/>
          </a:xfrm>
        </p:spPr>
        <p:txBody>
          <a:bodyPr anchor="b">
            <a:normAutofit/>
          </a:bodyPr>
          <a:lstStyle>
            <a:lvl1pPr algn="l">
              <a:defRPr sz="21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2190" y="685800"/>
            <a:ext cx="2460731" cy="3429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0" y="2228850"/>
            <a:ext cx="4623490" cy="1371600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716691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457201"/>
            <a:ext cx="7598569" cy="1092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1606551"/>
            <a:ext cx="7598569" cy="2736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2245" y="4402932"/>
            <a:ext cx="1200150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4402932"/>
            <a:ext cx="5870744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99546" y="4402932"/>
            <a:ext cx="413375" cy="2833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47609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3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105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0"/>
        </a:spcBef>
        <a:spcAft>
          <a:spcPts val="750"/>
        </a:spcAft>
        <a:buClr>
          <a:schemeClr val="tx1"/>
        </a:buClr>
        <a:buSzPct val="100000"/>
        <a:buFont typeface="Arial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ecojesuit.com/why-engaging-with-cop26-matters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comunitacircolare.it/che-cose-l-agenda-2030/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www.wipradio.it/2016/04/18/inquinamento-idrico-cosa-possiamo/" TargetMode="External"/><Relationship Id="rId5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://www.wired.it/attualita/ambiente/2016/03/11/batterio-mangia-plastica/" TargetMode="External"/><Relationship Id="rId5" Type="http://schemas.openxmlformats.org/officeDocument/2006/relationships/image" Target="../media/image9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0DC895F7-4E59-40FB-87DD-ACE47F94C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618" cy="5142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9" name="Picture 278" descr="Tappi di bottiglia colorati">
            <a:extLst>
              <a:ext uri="{FF2B5EF4-FFF2-40B4-BE49-F238E27FC236}">
                <a16:creationId xmlns:a16="http://schemas.microsoft.com/office/drawing/2014/main" id="{6887C45A-B4EE-BA90-8DD5-F0B4483EB6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</a:blip>
          <a:srcRect t="2271" b="13459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1A4C720E-710D-44F8-A8D7-2BAA61E18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2971799" y="1473200"/>
            <a:ext cx="5398294" cy="1816098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i="1" dirty="0"/>
              <a:t>L’inquinamento</a:t>
            </a:r>
            <a:br>
              <a:rPr lang="it-IT" i="1" dirty="0"/>
            </a:br>
            <a:endParaRPr lang="it-IT" i="1" dirty="0"/>
          </a:p>
        </p:txBody>
      </p:sp>
      <p:sp>
        <p:nvSpPr>
          <p:cNvPr id="2" name="Sottotitolo 1">
            <a:extLst>
              <a:ext uri="{FF2B5EF4-FFF2-40B4-BE49-F238E27FC236}">
                <a16:creationId xmlns:a16="http://schemas.microsoft.com/office/drawing/2014/main" id="{B4B5FA83-42A0-42AC-AD84-1BFF9AC134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71799" y="3289299"/>
            <a:ext cx="5398294" cy="1054100"/>
          </a:xfrm>
        </p:spPr>
        <p:txBody>
          <a:bodyPr>
            <a:normAutofit/>
          </a:bodyPr>
          <a:lstStyle/>
          <a:p>
            <a:r>
              <a:rPr lang="it-IT" i="1" dirty="0"/>
              <a:t>Emanuele Carlini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" grpId="0"/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Picture 132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319" name="Google Shape;319;p20"/>
          <p:cNvSpPr txBox="1">
            <a:spLocks noGrp="1"/>
          </p:cNvSpPr>
          <p:nvPr>
            <p:ph type="title"/>
          </p:nvPr>
        </p:nvSpPr>
        <p:spPr>
          <a:xfrm>
            <a:off x="4800600" y="457200"/>
            <a:ext cx="3860797" cy="123149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3600" i="1" dirty="0"/>
              <a:t>COP26</a:t>
            </a:r>
          </a:p>
        </p:txBody>
      </p:sp>
      <p:sp>
        <p:nvSpPr>
          <p:cNvPr id="320" name="Google Shape;320;p20"/>
          <p:cNvSpPr txBox="1">
            <a:spLocks noGrp="1"/>
          </p:cNvSpPr>
          <p:nvPr>
            <p:ph type="body" idx="1"/>
          </p:nvPr>
        </p:nvSpPr>
        <p:spPr>
          <a:xfrm>
            <a:off x="4800600" y="1480458"/>
            <a:ext cx="3860797" cy="307457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Autofit/>
          </a:bodyPr>
          <a:lstStyle/>
          <a:p>
            <a:pPr marL="0" lvl="0" indent="0" defTabSz="457200">
              <a:lnSpc>
                <a:spcPct val="90000"/>
              </a:lnSpc>
              <a:spcAft>
                <a:spcPts val="1000"/>
              </a:spcAft>
              <a:buSzPct val="100000"/>
              <a:buFont typeface="Arial"/>
              <a:buChar char="•"/>
            </a:pPr>
            <a:r>
              <a:rPr lang="en-US" sz="1400" dirty="0">
                <a:sym typeface="Comfortaa"/>
              </a:rPr>
              <a:t>La </a:t>
            </a:r>
            <a:r>
              <a:rPr lang="en-US" sz="1400" dirty="0" err="1">
                <a:sym typeface="Comfortaa"/>
              </a:rPr>
              <a:t>conferenza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delle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Nazioni</a:t>
            </a:r>
            <a:r>
              <a:rPr lang="en-US" sz="1400" dirty="0">
                <a:sym typeface="Comfortaa"/>
              </a:rPr>
              <a:t> Unite sui </a:t>
            </a:r>
            <a:r>
              <a:rPr lang="en-US" sz="1400" dirty="0" err="1">
                <a:sym typeface="Comfortaa"/>
              </a:rPr>
              <a:t>cambiamenti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climatici</a:t>
            </a:r>
            <a:r>
              <a:rPr lang="en-US" sz="1400" dirty="0">
                <a:sym typeface="Comfortaa"/>
              </a:rPr>
              <a:t>, </a:t>
            </a:r>
            <a:r>
              <a:rPr lang="en-US" sz="1400" dirty="0" err="1">
                <a:sym typeface="Comfortaa"/>
              </a:rPr>
              <a:t>che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si</a:t>
            </a:r>
            <a:r>
              <a:rPr lang="en-US" sz="1400" dirty="0">
                <a:sym typeface="Comfortaa"/>
              </a:rPr>
              <a:t> è </a:t>
            </a:r>
            <a:r>
              <a:rPr lang="en-US" sz="1400" dirty="0" err="1">
                <a:sym typeface="Comfortaa"/>
              </a:rPr>
              <a:t>conclusa</a:t>
            </a:r>
            <a:r>
              <a:rPr lang="en-US" sz="1400" dirty="0">
                <a:sym typeface="Comfortaa"/>
              </a:rPr>
              <a:t> a Glasgow il 13 </a:t>
            </a:r>
            <a:r>
              <a:rPr lang="en-US" sz="1400" dirty="0" err="1">
                <a:sym typeface="Comfortaa"/>
              </a:rPr>
              <a:t>novembre</a:t>
            </a:r>
            <a:r>
              <a:rPr lang="en-US" sz="1400" dirty="0">
                <a:sym typeface="Comfortaa"/>
              </a:rPr>
              <a:t> dopo due </a:t>
            </a:r>
            <a:r>
              <a:rPr lang="en-US" sz="1400" dirty="0" err="1">
                <a:sym typeface="Comfortaa"/>
              </a:rPr>
              <a:t>settimane</a:t>
            </a:r>
            <a:r>
              <a:rPr lang="en-US" sz="1400" dirty="0">
                <a:sym typeface="Comfortaa"/>
              </a:rPr>
              <a:t> di </a:t>
            </a:r>
            <a:r>
              <a:rPr lang="en-US" sz="1400" dirty="0" err="1">
                <a:sym typeface="Comfortaa"/>
              </a:rPr>
              <a:t>negoziati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tra</a:t>
            </a:r>
            <a:r>
              <a:rPr lang="en-US" sz="1400" dirty="0">
                <a:sym typeface="Comfortaa"/>
              </a:rPr>
              <a:t> le parti </a:t>
            </a:r>
            <a:r>
              <a:rPr lang="en-US" sz="1400" dirty="0" err="1">
                <a:sym typeface="Comfortaa"/>
              </a:rPr>
              <a:t>della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convenzione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delle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Nazioni</a:t>
            </a:r>
            <a:r>
              <a:rPr lang="en-US" sz="1400" dirty="0">
                <a:sym typeface="Comfortaa"/>
              </a:rPr>
              <a:t> Unite sui </a:t>
            </a:r>
            <a:r>
              <a:rPr lang="en-US" sz="1400" dirty="0" err="1">
                <a:sym typeface="Comfortaa"/>
              </a:rPr>
              <a:t>cambiamenti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climatici</a:t>
            </a:r>
            <a:r>
              <a:rPr lang="en-US" sz="1400" dirty="0">
                <a:sym typeface="Comfortaa"/>
              </a:rPr>
              <a:t> (UNFCCC), ha </a:t>
            </a:r>
            <a:r>
              <a:rPr lang="en-US" sz="1400" dirty="0" err="1">
                <a:sym typeface="Comfortaa"/>
              </a:rPr>
              <a:t>fatto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registrare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notevoli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progressi</a:t>
            </a:r>
            <a:r>
              <a:rPr lang="en-US" sz="1400" dirty="0">
                <a:sym typeface="Comfortaa"/>
              </a:rPr>
              <a:t>.</a:t>
            </a:r>
          </a:p>
          <a:p>
            <a:pPr marL="0" lvl="0" indent="0" defTabSz="457200">
              <a:lnSpc>
                <a:spcPct val="90000"/>
              </a:lnSpc>
              <a:spcAft>
                <a:spcPts val="1000"/>
              </a:spcAft>
              <a:buSzPct val="100000"/>
              <a:buFont typeface="Arial"/>
              <a:buChar char="•"/>
            </a:pPr>
            <a:r>
              <a:rPr lang="en-US" sz="1400" dirty="0" err="1">
                <a:sym typeface="Comfortaa"/>
              </a:rPr>
              <a:t>Tra</a:t>
            </a:r>
            <a:r>
              <a:rPr lang="en-US" sz="1400" dirty="0">
                <a:sym typeface="Comfortaa"/>
              </a:rPr>
              <a:t> le </a:t>
            </a:r>
            <a:r>
              <a:rPr lang="en-US" sz="1400" dirty="0" err="1">
                <a:sym typeface="Comfortaa"/>
              </a:rPr>
              <a:t>iniziative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più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importanti</a:t>
            </a:r>
            <a:r>
              <a:rPr lang="en-US" sz="1400" dirty="0">
                <a:sym typeface="Comfortaa"/>
              </a:rPr>
              <a:t>:</a:t>
            </a:r>
          </a:p>
          <a:p>
            <a:pPr marL="171450" indent="-171450" defTabSz="457200">
              <a:lnSpc>
                <a:spcPct val="90000"/>
              </a:lnSpc>
              <a:spcAft>
                <a:spcPts val="1000"/>
              </a:spcAft>
              <a:buSzPct val="100000"/>
              <a:buFont typeface="Arial"/>
              <a:buChar char="•"/>
            </a:pPr>
            <a:r>
              <a:rPr lang="en-US" sz="1400" dirty="0" err="1">
                <a:sym typeface="Comfortaa"/>
              </a:rPr>
              <a:t>l'aumento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degli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impegni</a:t>
            </a:r>
            <a:r>
              <a:rPr lang="en-US" sz="1400" dirty="0">
                <a:sym typeface="Comfortaa"/>
              </a:rPr>
              <a:t> a </a:t>
            </a:r>
            <a:r>
              <a:rPr lang="en-US" sz="1400" dirty="0" err="1">
                <a:sym typeface="Comfortaa"/>
              </a:rPr>
              <a:t>fornire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finanziamenti</a:t>
            </a:r>
            <a:r>
              <a:rPr lang="en-US" sz="1400" dirty="0">
                <a:sym typeface="Comfortaa"/>
              </a:rPr>
              <a:t> per </a:t>
            </a:r>
            <a:r>
              <a:rPr lang="en-US" sz="1400" dirty="0" err="1">
                <a:sym typeface="Comfortaa"/>
              </a:rPr>
              <a:t>aiutare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paesi</a:t>
            </a:r>
            <a:r>
              <a:rPr lang="en-US" sz="1400" dirty="0">
                <a:sym typeface="Comfortaa"/>
              </a:rPr>
              <a:t> in via di </a:t>
            </a:r>
            <a:r>
              <a:rPr lang="en-US" sz="1400" dirty="0" err="1">
                <a:sym typeface="Comfortaa"/>
              </a:rPr>
              <a:t>sviluppo</a:t>
            </a:r>
            <a:r>
              <a:rPr lang="en-US" sz="1400" dirty="0">
                <a:sym typeface="Comfortaa"/>
              </a:rPr>
              <a:t> a </a:t>
            </a:r>
            <a:r>
              <a:rPr lang="en-US" sz="1400" dirty="0" err="1">
                <a:sym typeface="Comfortaa"/>
              </a:rPr>
              <a:t>contrastare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cambiamenti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climatici</a:t>
            </a:r>
            <a:endParaRPr lang="en-US" sz="1400" dirty="0">
              <a:sym typeface="Comfortaa"/>
            </a:endParaRPr>
          </a:p>
          <a:p>
            <a:pPr marL="171450" indent="-171450" defTabSz="457200">
              <a:lnSpc>
                <a:spcPct val="90000"/>
              </a:lnSpc>
              <a:spcAft>
                <a:spcPts val="1000"/>
              </a:spcAft>
              <a:buSzPct val="100000"/>
              <a:buFont typeface="Arial"/>
              <a:buChar char="•"/>
            </a:pPr>
            <a:r>
              <a:rPr lang="en-US" sz="1400" dirty="0" err="1">
                <a:sym typeface="Comfortaa"/>
              </a:rPr>
              <a:t>l'adozione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dell'impegno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globale</a:t>
            </a:r>
            <a:r>
              <a:rPr lang="en-US" sz="1400" dirty="0">
                <a:sym typeface="Comfortaa"/>
              </a:rPr>
              <a:t> per la </a:t>
            </a:r>
            <a:r>
              <a:rPr lang="en-US" sz="1400" dirty="0" err="1">
                <a:sym typeface="Comfortaa"/>
              </a:rPr>
              <a:t>riduzione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delle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emissioni</a:t>
            </a:r>
            <a:r>
              <a:rPr lang="en-US" sz="1400" dirty="0">
                <a:sym typeface="Comfortaa"/>
              </a:rPr>
              <a:t> di </a:t>
            </a:r>
            <a:r>
              <a:rPr lang="en-US" sz="1400" dirty="0" err="1">
                <a:sym typeface="Comfortaa"/>
              </a:rPr>
              <a:t>metano</a:t>
            </a:r>
            <a:endParaRPr lang="en-US" sz="1400" dirty="0">
              <a:sym typeface="Comfortaa"/>
            </a:endParaRPr>
          </a:p>
          <a:p>
            <a:pPr marL="171450" indent="-171450" defTabSz="457200">
              <a:lnSpc>
                <a:spcPct val="90000"/>
              </a:lnSpc>
              <a:spcAft>
                <a:spcPts val="1000"/>
              </a:spcAft>
              <a:buSzPct val="100000"/>
              <a:buFont typeface="Arial"/>
              <a:buChar char="•"/>
            </a:pPr>
            <a:r>
              <a:rPr lang="en-US" sz="1400" dirty="0">
                <a:sym typeface="Comfortaa"/>
              </a:rPr>
              <a:t>la </a:t>
            </a:r>
            <a:r>
              <a:rPr lang="en-US" sz="1400" dirty="0" err="1">
                <a:sym typeface="Comfortaa"/>
              </a:rPr>
              <a:t>messa</a:t>
            </a:r>
            <a:r>
              <a:rPr lang="en-US" sz="1400" dirty="0">
                <a:sym typeface="Comfortaa"/>
              </a:rPr>
              <a:t> a punto del </a:t>
            </a:r>
            <a:r>
              <a:rPr lang="en-US" sz="1400" dirty="0" err="1">
                <a:sym typeface="Comfortaa"/>
              </a:rPr>
              <a:t>codice</a:t>
            </a:r>
            <a:r>
              <a:rPr lang="en-US" sz="1400" dirty="0">
                <a:sym typeface="Comfortaa"/>
              </a:rPr>
              <a:t> di Parigi.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B8199200-C4A5-42ED-8ACE-58A120E39D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7493" y="1688690"/>
            <a:ext cx="4625614" cy="246313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125">
            <a:extLst>
              <a:ext uri="{FF2B5EF4-FFF2-40B4-BE49-F238E27FC236}">
                <a16:creationId xmlns:a16="http://schemas.microsoft.com/office/drawing/2014/main" id="{A53ED3FC-3BE8-4F1F-BEF1-74B1C721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312" name="Google Shape;312;p19"/>
          <p:cNvSpPr txBox="1">
            <a:spLocks noGrp="1"/>
          </p:cNvSpPr>
          <p:nvPr>
            <p:ph type="title"/>
          </p:nvPr>
        </p:nvSpPr>
        <p:spPr>
          <a:xfrm>
            <a:off x="145144" y="428670"/>
            <a:ext cx="2984404" cy="109002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600" i="1" dirty="0" err="1"/>
              <a:t>L’agenda</a:t>
            </a:r>
            <a:r>
              <a:rPr lang="en-US" sz="3600" i="1" dirty="0"/>
              <a:t> 2030</a:t>
            </a:r>
          </a:p>
        </p:txBody>
      </p:sp>
      <p:sp>
        <p:nvSpPr>
          <p:cNvPr id="313" name="Google Shape;313;p19"/>
          <p:cNvSpPr txBox="1">
            <a:spLocks noGrp="1"/>
          </p:cNvSpPr>
          <p:nvPr>
            <p:ph type="body" idx="1"/>
          </p:nvPr>
        </p:nvSpPr>
        <p:spPr>
          <a:xfrm>
            <a:off x="145144" y="1589313"/>
            <a:ext cx="3766456" cy="349794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Autofit/>
          </a:bodyPr>
          <a:lstStyle/>
          <a:p>
            <a:pPr marL="0" lvl="0" indent="0" defTabSz="457200">
              <a:lnSpc>
                <a:spcPct val="90000"/>
              </a:lnSpc>
              <a:spcAft>
                <a:spcPts val="1000"/>
              </a:spcAft>
              <a:buSzPct val="100000"/>
              <a:buNone/>
            </a:pPr>
            <a:r>
              <a:rPr lang="en-US" sz="1400" dirty="0" err="1">
                <a:sym typeface="Comfortaa"/>
              </a:rPr>
              <a:t>L’Agenda</a:t>
            </a:r>
            <a:r>
              <a:rPr lang="en-US" sz="1400" dirty="0">
                <a:sym typeface="Comfortaa"/>
              </a:rPr>
              <a:t> 2030 per lo </a:t>
            </a:r>
            <a:r>
              <a:rPr lang="en-US" sz="1400" dirty="0" err="1">
                <a:sym typeface="Comfortaa"/>
              </a:rPr>
              <a:t>Sviluppo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Sostenibile</a:t>
            </a:r>
            <a:r>
              <a:rPr lang="en-US" sz="1400" dirty="0">
                <a:sym typeface="Comfortaa"/>
              </a:rPr>
              <a:t> è un </a:t>
            </a:r>
            <a:r>
              <a:rPr lang="en-US" sz="1400" dirty="0" err="1">
                <a:sym typeface="Comfortaa"/>
              </a:rPr>
              <a:t>programma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d’azione</a:t>
            </a:r>
            <a:r>
              <a:rPr lang="en-US" sz="1400" dirty="0">
                <a:sym typeface="Comfortaa"/>
              </a:rPr>
              <a:t> per le </a:t>
            </a:r>
            <a:r>
              <a:rPr lang="en-US" sz="1400" dirty="0" err="1">
                <a:sym typeface="Comfortaa"/>
              </a:rPr>
              <a:t>persone</a:t>
            </a:r>
            <a:r>
              <a:rPr lang="en-US" sz="1400" dirty="0">
                <a:sym typeface="Comfortaa"/>
              </a:rPr>
              <a:t>, il </a:t>
            </a:r>
            <a:r>
              <a:rPr lang="en-US" sz="1400" dirty="0" err="1">
                <a:sym typeface="Comfortaa"/>
              </a:rPr>
              <a:t>pianeta</a:t>
            </a:r>
            <a:r>
              <a:rPr lang="en-US" sz="1400" dirty="0">
                <a:sym typeface="Comfortaa"/>
              </a:rPr>
              <a:t> e la </a:t>
            </a:r>
            <a:r>
              <a:rPr lang="en-US" sz="1400" dirty="0" err="1">
                <a:sym typeface="Comfortaa"/>
              </a:rPr>
              <a:t>prosperità</a:t>
            </a:r>
            <a:r>
              <a:rPr lang="en-US" sz="1400" dirty="0">
                <a:sym typeface="Comfortaa"/>
              </a:rPr>
              <a:t>, </a:t>
            </a:r>
            <a:r>
              <a:rPr lang="en-US" sz="1400" dirty="0" err="1">
                <a:sym typeface="Comfortaa"/>
              </a:rPr>
              <a:t>sottoscritto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nel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settembre</a:t>
            </a:r>
            <a:r>
              <a:rPr lang="en-US" sz="1400" dirty="0">
                <a:sym typeface="Comfortaa"/>
              </a:rPr>
              <a:t> 2015 </a:t>
            </a:r>
            <a:r>
              <a:rPr lang="en-US" sz="1400" dirty="0" err="1">
                <a:sym typeface="Comfortaa"/>
              </a:rPr>
              <a:t>dai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governi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dei</a:t>
            </a:r>
            <a:r>
              <a:rPr lang="en-US" sz="1400" dirty="0">
                <a:sym typeface="Comfortaa"/>
              </a:rPr>
              <a:t> 193 </a:t>
            </a:r>
            <a:r>
              <a:rPr lang="en-US" sz="1400" dirty="0" err="1">
                <a:sym typeface="Comfortaa"/>
              </a:rPr>
              <a:t>Paesi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membri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dell’ONU</a:t>
            </a:r>
            <a:r>
              <a:rPr lang="en-US" sz="1400" dirty="0">
                <a:sym typeface="Comfortaa"/>
              </a:rPr>
              <a:t>. Essa </a:t>
            </a:r>
            <a:r>
              <a:rPr lang="en-US" sz="1400" dirty="0" err="1">
                <a:sym typeface="Comfortaa"/>
              </a:rPr>
              <a:t>ingloba</a:t>
            </a:r>
            <a:r>
              <a:rPr lang="en-US" sz="1400" dirty="0">
                <a:sym typeface="Comfortaa"/>
              </a:rPr>
              <a:t> 17 </a:t>
            </a:r>
            <a:r>
              <a:rPr lang="en-US" sz="1400" dirty="0" err="1">
                <a:sym typeface="Comfortaa"/>
              </a:rPr>
              <a:t>Obiettivi</a:t>
            </a:r>
            <a:r>
              <a:rPr lang="en-US" sz="1400" dirty="0">
                <a:sym typeface="Comfortaa"/>
              </a:rPr>
              <a:t> per lo </a:t>
            </a:r>
            <a:r>
              <a:rPr lang="en-US" sz="1400" dirty="0" err="1">
                <a:sym typeface="Comfortaa"/>
              </a:rPr>
              <a:t>Sviluppo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Sostenibile</a:t>
            </a:r>
            <a:r>
              <a:rPr lang="en-US" sz="1400" dirty="0">
                <a:sym typeface="Comfortaa"/>
              </a:rPr>
              <a:t> in un </a:t>
            </a:r>
            <a:r>
              <a:rPr lang="en-US" sz="1400" dirty="0" err="1">
                <a:sym typeface="Comfortaa"/>
              </a:rPr>
              <a:t>grande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programma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d’azione</a:t>
            </a:r>
            <a:r>
              <a:rPr lang="en-US" sz="1400" dirty="0">
                <a:sym typeface="Comfortaa"/>
              </a:rPr>
              <a:t> per un </a:t>
            </a:r>
            <a:r>
              <a:rPr lang="en-US" sz="1400" dirty="0" err="1">
                <a:sym typeface="Comfortaa"/>
              </a:rPr>
              <a:t>totale</a:t>
            </a:r>
            <a:r>
              <a:rPr lang="en-US" sz="1400" dirty="0">
                <a:sym typeface="Comfortaa"/>
              </a:rPr>
              <a:t> di 169 </a:t>
            </a:r>
            <a:r>
              <a:rPr lang="en-US" sz="1400" dirty="0" err="1">
                <a:sym typeface="Comfortaa"/>
              </a:rPr>
              <a:t>traguardi</a:t>
            </a:r>
            <a:r>
              <a:rPr lang="en-US" sz="1400" dirty="0">
                <a:sym typeface="Comfortaa"/>
              </a:rPr>
              <a:t>. </a:t>
            </a:r>
          </a:p>
          <a:p>
            <a:pPr marL="0" lvl="0" indent="0" defTabSz="457200">
              <a:lnSpc>
                <a:spcPct val="90000"/>
              </a:lnSpc>
              <a:spcAft>
                <a:spcPts val="1000"/>
              </a:spcAft>
              <a:buSzPct val="100000"/>
              <a:buNone/>
            </a:pPr>
            <a:r>
              <a:rPr lang="en-US" sz="1400" dirty="0" err="1">
                <a:sym typeface="Comfortaa"/>
              </a:rPr>
              <a:t>L’Agenda</a:t>
            </a:r>
            <a:r>
              <a:rPr lang="en-US" sz="1400" dirty="0">
                <a:sym typeface="Comfortaa"/>
              </a:rPr>
              <a:t> 2030 con </a:t>
            </a:r>
            <a:r>
              <a:rPr lang="en-US" sz="1400" dirty="0" err="1">
                <a:sym typeface="Comfortaa"/>
              </a:rPr>
              <a:t>i</a:t>
            </a:r>
            <a:r>
              <a:rPr lang="en-US" sz="1400" dirty="0">
                <a:sym typeface="Comfortaa"/>
              </a:rPr>
              <a:t> 17 </a:t>
            </a:r>
            <a:r>
              <a:rPr lang="en-US" sz="1400" dirty="0" err="1">
                <a:sym typeface="Comfortaa"/>
              </a:rPr>
              <a:t>Obiettivi</a:t>
            </a:r>
            <a:r>
              <a:rPr lang="en-US" sz="1400" dirty="0">
                <a:sym typeface="Comfortaa"/>
              </a:rPr>
              <a:t> di </a:t>
            </a:r>
            <a:r>
              <a:rPr lang="en-US" sz="1400" dirty="0" err="1">
                <a:sym typeface="Comfortaa"/>
              </a:rPr>
              <a:t>Sviluppo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Sostenibile</a:t>
            </a:r>
            <a:r>
              <a:rPr lang="en-US" sz="1400" dirty="0">
                <a:sym typeface="Comfortaa"/>
              </a:rPr>
              <a:t> (SDGs), </a:t>
            </a:r>
            <a:r>
              <a:rPr lang="en-US" sz="1400" dirty="0" err="1">
                <a:sym typeface="Comfortaa"/>
              </a:rPr>
              <a:t>esprime</a:t>
            </a:r>
            <a:r>
              <a:rPr lang="en-US" sz="1400" dirty="0">
                <a:sym typeface="Comfortaa"/>
              </a:rPr>
              <a:t> un </a:t>
            </a:r>
            <a:r>
              <a:rPr lang="en-US" sz="1400" dirty="0" err="1">
                <a:sym typeface="Comfortaa"/>
              </a:rPr>
              <a:t>chiaro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giudizio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sull’insostenibilità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dell’attuale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modello</a:t>
            </a:r>
            <a:r>
              <a:rPr lang="en-US" sz="1400" dirty="0">
                <a:sym typeface="Comfortaa"/>
              </a:rPr>
              <a:t> di </a:t>
            </a:r>
            <a:r>
              <a:rPr lang="en-US" sz="1400" dirty="0" err="1">
                <a:sym typeface="Comfortaa"/>
              </a:rPr>
              <a:t>sviluppo</a:t>
            </a:r>
            <a:r>
              <a:rPr lang="en-US" sz="1400" dirty="0">
                <a:sym typeface="Comfortaa"/>
              </a:rPr>
              <a:t>, non solo </a:t>
            </a:r>
            <a:r>
              <a:rPr lang="en-US" sz="1400" dirty="0" err="1">
                <a:sym typeface="Comfortaa"/>
              </a:rPr>
              <a:t>sul</a:t>
            </a:r>
            <a:r>
              <a:rPr lang="en-US" sz="1400" dirty="0">
                <a:sym typeface="Comfortaa"/>
              </a:rPr>
              <a:t> piano </a:t>
            </a:r>
            <a:r>
              <a:rPr lang="en-US" sz="1400" dirty="0" err="1">
                <a:sym typeface="Comfortaa"/>
              </a:rPr>
              <a:t>ambientale</a:t>
            </a:r>
            <a:r>
              <a:rPr lang="en-US" sz="1400" dirty="0">
                <a:sym typeface="Comfortaa"/>
              </a:rPr>
              <a:t>, ma </a:t>
            </a:r>
            <a:r>
              <a:rPr lang="en-US" sz="1400" dirty="0" err="1">
                <a:sym typeface="Comfortaa"/>
              </a:rPr>
              <a:t>anche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su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quello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economico</a:t>
            </a:r>
            <a:r>
              <a:rPr lang="en-US" sz="1400" dirty="0">
                <a:sym typeface="Comfortaa"/>
              </a:rPr>
              <a:t> e </a:t>
            </a:r>
            <a:r>
              <a:rPr lang="en-US" sz="1400" dirty="0" err="1">
                <a:sym typeface="Comfortaa"/>
              </a:rPr>
              <a:t>sociale</a:t>
            </a:r>
            <a:r>
              <a:rPr lang="en-US" sz="1400" dirty="0">
                <a:sym typeface="Comfortaa"/>
              </a:rPr>
              <a:t>. In </a:t>
            </a:r>
            <a:r>
              <a:rPr lang="en-US" sz="1400" dirty="0" err="1">
                <a:sym typeface="Comfortaa"/>
              </a:rPr>
              <a:t>questo</a:t>
            </a:r>
            <a:r>
              <a:rPr lang="en-US" sz="1400" dirty="0">
                <a:sym typeface="Comfortaa"/>
              </a:rPr>
              <a:t> modo </a:t>
            </a:r>
            <a:r>
              <a:rPr lang="en-US" sz="1400" dirty="0" err="1">
                <a:sym typeface="Comfortaa"/>
              </a:rPr>
              <a:t>viene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definitivamente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superata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l’idea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che</a:t>
            </a:r>
            <a:r>
              <a:rPr lang="en-US" sz="1400" dirty="0">
                <a:sym typeface="Comfortaa"/>
              </a:rPr>
              <a:t> la </a:t>
            </a:r>
            <a:r>
              <a:rPr lang="en-US" sz="1400" dirty="0" err="1">
                <a:sym typeface="Comfortaa"/>
              </a:rPr>
              <a:t>sostenibilità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sia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unicamente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una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questione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ambientale</a:t>
            </a:r>
            <a:r>
              <a:rPr lang="en-US" sz="1400" dirty="0">
                <a:sym typeface="Comfortaa"/>
              </a:rPr>
              <a:t> e </a:t>
            </a:r>
            <a:r>
              <a:rPr lang="en-US" sz="1400" dirty="0" err="1">
                <a:sym typeface="Comfortaa"/>
              </a:rPr>
              <a:t>si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afferma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una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visione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integrata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delle</a:t>
            </a:r>
            <a:r>
              <a:rPr lang="en-US" sz="1400" dirty="0">
                <a:sym typeface="Comfortaa"/>
              </a:rPr>
              <a:t> diverse </a:t>
            </a:r>
            <a:r>
              <a:rPr lang="en-US" sz="1400" dirty="0" err="1">
                <a:sym typeface="Comfortaa"/>
              </a:rPr>
              <a:t>dimensioni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dello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sviluppo</a:t>
            </a:r>
            <a:r>
              <a:rPr lang="en-US" sz="1400" dirty="0">
                <a:sym typeface="Comfortaa"/>
              </a:rPr>
              <a:t>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51383B1-2274-4B86-9E27-DC405B2C5E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967314" y="973681"/>
            <a:ext cx="4571694" cy="3074463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95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18E2DC7-6541-4077-9615-2AFFF1AE652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11555" r="1" b="1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C8B7D16-051E-4562-B872-ABF369C45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100" name="Freeform 5">
            <a:extLst>
              <a:ext uri="{FF2B5EF4-FFF2-40B4-BE49-F238E27FC236}">
                <a16:creationId xmlns:a16="http://schemas.microsoft.com/office/drawing/2014/main" id="{ED10CF64-F588-4794-80E9-12CBA1784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387349" y="-13731"/>
            <a:ext cx="8369301" cy="5170962"/>
          </a:xfrm>
          <a:custGeom>
            <a:avLst/>
            <a:gdLst>
              <a:gd name="T0" fmla="*/ 2331 w 2331"/>
              <a:gd name="T1" fmla="*/ 721 h 1440"/>
              <a:gd name="T2" fmla="*/ 2082 w 2331"/>
              <a:gd name="T3" fmla="*/ 0 h 1440"/>
              <a:gd name="T4" fmla="*/ 249 w 2331"/>
              <a:gd name="T5" fmla="*/ 0 h 1440"/>
              <a:gd name="T6" fmla="*/ 0 w 2331"/>
              <a:gd name="T7" fmla="*/ 721 h 1440"/>
              <a:gd name="T8" fmla="*/ 248 w 2331"/>
              <a:gd name="T9" fmla="*/ 1440 h 1440"/>
              <a:gd name="T10" fmla="*/ 2083 w 2331"/>
              <a:gd name="T11" fmla="*/ 1440 h 1440"/>
              <a:gd name="T12" fmla="*/ 2331 w 2331"/>
              <a:gd name="T13" fmla="*/ 721 h 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31" h="1440">
                <a:moveTo>
                  <a:pt x="2331" y="721"/>
                </a:moveTo>
                <a:cubicBezTo>
                  <a:pt x="2331" y="449"/>
                  <a:pt x="2238" y="198"/>
                  <a:pt x="2082" y="0"/>
                </a:cubicBezTo>
                <a:cubicBezTo>
                  <a:pt x="249" y="0"/>
                  <a:pt x="249" y="0"/>
                  <a:pt x="249" y="0"/>
                </a:cubicBezTo>
                <a:cubicBezTo>
                  <a:pt x="93" y="198"/>
                  <a:pt x="0" y="449"/>
                  <a:pt x="0" y="721"/>
                </a:cubicBezTo>
                <a:cubicBezTo>
                  <a:pt x="0" y="992"/>
                  <a:pt x="92" y="1242"/>
                  <a:pt x="248" y="1440"/>
                </a:cubicBezTo>
                <a:cubicBezTo>
                  <a:pt x="2083" y="1440"/>
                  <a:pt x="2083" y="1440"/>
                  <a:pt x="2083" y="1440"/>
                </a:cubicBezTo>
                <a:cubicBezTo>
                  <a:pt x="2239" y="1242"/>
                  <a:pt x="2331" y="992"/>
                  <a:pt x="2331" y="72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82" name="Google Shape;282;p14"/>
          <p:cNvSpPr txBox="1">
            <a:spLocks noGrp="1"/>
          </p:cNvSpPr>
          <p:nvPr>
            <p:ph type="title"/>
          </p:nvPr>
        </p:nvSpPr>
        <p:spPr>
          <a:xfrm>
            <a:off x="1035050" y="628650"/>
            <a:ext cx="7077869" cy="92075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3600" i="1" dirty="0" err="1"/>
              <a:t>L’inquinamento</a:t>
            </a:r>
            <a:endParaRPr lang="en-US" sz="3600" i="1" dirty="0"/>
          </a:p>
        </p:txBody>
      </p:sp>
      <p:sp>
        <p:nvSpPr>
          <p:cNvPr id="283" name="Google Shape;283;p14"/>
          <p:cNvSpPr txBox="1">
            <a:spLocks noGrp="1"/>
          </p:cNvSpPr>
          <p:nvPr>
            <p:ph type="body" idx="1"/>
          </p:nvPr>
        </p:nvSpPr>
        <p:spPr>
          <a:xfrm>
            <a:off x="1031874" y="1563131"/>
            <a:ext cx="7077869" cy="261257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Aft>
                <a:spcPts val="1000"/>
              </a:spcAft>
              <a:buSzPct val="100000"/>
              <a:buNone/>
            </a:pPr>
            <a:r>
              <a:rPr lang="en-US" sz="1400" dirty="0" err="1">
                <a:latin typeface="Comfortaa" panose="020B0604020202020204" charset="0"/>
                <a:sym typeface="Comfortaa"/>
              </a:rPr>
              <a:t>L'inquinamento</a:t>
            </a:r>
            <a:r>
              <a:rPr lang="en-US" sz="1400" dirty="0">
                <a:latin typeface="Comfortaa" panose="020B0604020202020204" charset="0"/>
                <a:sym typeface="Comfortaa"/>
              </a:rPr>
              <a:t> è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un'alterazione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dell'ambiente</a:t>
            </a:r>
            <a:r>
              <a:rPr lang="en-US" sz="1400" dirty="0">
                <a:latin typeface="Comfortaa" panose="020B0604020202020204" charset="0"/>
                <a:sym typeface="Comfortaa"/>
              </a:rPr>
              <a:t> causata da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parte</a:t>
            </a:r>
            <a:r>
              <a:rPr lang="en-US" sz="1400" dirty="0">
                <a:latin typeface="Comfortaa" panose="020B0604020202020204" charset="0"/>
                <a:sym typeface="Comfortaa"/>
              </a:rPr>
              <a:t> di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elementi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inquinanti</a:t>
            </a:r>
            <a:r>
              <a:rPr lang="en-US" sz="1400" dirty="0">
                <a:latin typeface="Comfortaa" panose="020B0604020202020204" charset="0"/>
                <a:sym typeface="Comfortaa"/>
              </a:rPr>
              <a:t>.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L'inquinamento</a:t>
            </a:r>
            <a:r>
              <a:rPr lang="en-US" sz="1400" dirty="0">
                <a:latin typeface="Comfortaa" panose="020B0604020202020204" charset="0"/>
                <a:sym typeface="Comfortaa"/>
              </a:rPr>
              <a:t> è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diventato</a:t>
            </a:r>
            <a:r>
              <a:rPr lang="en-US" sz="1400" dirty="0">
                <a:latin typeface="Comfortaa" panose="020B0604020202020204" charset="0"/>
                <a:sym typeface="Comfortaa"/>
              </a:rPr>
              <a:t> un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fenomeno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abituale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della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popolazione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mondiale</a:t>
            </a:r>
            <a:r>
              <a:rPr lang="en-US" sz="1400" dirty="0">
                <a:latin typeface="Comfortaa" panose="020B0604020202020204" charset="0"/>
                <a:sym typeface="Comfortaa"/>
              </a:rPr>
              <a:t>.</a:t>
            </a:r>
          </a:p>
          <a:p>
            <a:pPr marL="0" lvl="0" indent="0" defTabSz="457200">
              <a:spcAft>
                <a:spcPts val="1000"/>
              </a:spcAft>
              <a:buSzPct val="100000"/>
              <a:buNone/>
            </a:pPr>
            <a:r>
              <a:rPr lang="en-US" sz="1400" dirty="0" err="1">
                <a:latin typeface="Comfortaa" panose="020B0604020202020204" charset="0"/>
                <a:sym typeface="Comfortaa"/>
              </a:rPr>
              <a:t>Esistono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alcuni</a:t>
            </a:r>
            <a:r>
              <a:rPr lang="en-US" sz="1400" dirty="0">
                <a:latin typeface="Comfortaa" panose="020B0604020202020204" charset="0"/>
                <a:sym typeface="Comfortaa"/>
              </a:rPr>
              <a:t> tipi di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inquinamento</a:t>
            </a:r>
            <a:r>
              <a:rPr lang="en-US" sz="1400" dirty="0">
                <a:latin typeface="Comfortaa" panose="020B0604020202020204" charset="0"/>
                <a:sym typeface="Comfortaa"/>
              </a:rPr>
              <a:t>: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ambientale</a:t>
            </a:r>
            <a:r>
              <a:rPr lang="en-US" sz="1400" dirty="0">
                <a:latin typeface="Comfortaa" panose="020B0604020202020204" charset="0"/>
                <a:sym typeface="Comfortaa"/>
              </a:rPr>
              <a:t>,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acquatico</a:t>
            </a:r>
            <a:r>
              <a:rPr lang="en-US" sz="1400" dirty="0">
                <a:latin typeface="Comfortaa" panose="020B0604020202020204" charset="0"/>
                <a:sym typeface="Comfortaa"/>
              </a:rPr>
              <a:t> e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atmosferico</a:t>
            </a:r>
            <a:r>
              <a:rPr lang="en-US" sz="1400" dirty="0">
                <a:latin typeface="Comfortaa" panose="020B0604020202020204" charset="0"/>
                <a:sym typeface="Comfortaa"/>
              </a:rPr>
              <a:t>. </a:t>
            </a:r>
          </a:p>
          <a:p>
            <a:pPr marL="0" lvl="0" indent="0" defTabSz="457200">
              <a:spcAft>
                <a:spcPts val="1000"/>
              </a:spcAft>
              <a:buSzPct val="100000"/>
              <a:buNone/>
            </a:pPr>
            <a:r>
              <a:rPr lang="en-US" sz="1400" dirty="0" err="1">
                <a:latin typeface="Comfortaa" panose="020B0604020202020204" charset="0"/>
                <a:sym typeface="Comfortaa"/>
              </a:rPr>
              <a:t>L'inquinamento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coinvolge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oggi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tutto</a:t>
            </a:r>
            <a:r>
              <a:rPr lang="en-US" sz="1400" dirty="0">
                <a:latin typeface="Comfortaa" panose="020B0604020202020204" charset="0"/>
                <a:sym typeface="Comfortaa"/>
              </a:rPr>
              <a:t> il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Pianeta</a:t>
            </a:r>
            <a:r>
              <a:rPr lang="en-US" sz="1400" dirty="0">
                <a:latin typeface="Comfortaa" panose="020B0604020202020204" charset="0"/>
                <a:sym typeface="Comfortaa"/>
              </a:rPr>
              <a:t>. </a:t>
            </a:r>
          </a:p>
          <a:p>
            <a:pPr marL="0" lvl="0" indent="0" defTabSz="457200">
              <a:spcAft>
                <a:spcPts val="1000"/>
              </a:spcAft>
              <a:buSzPct val="100000"/>
              <a:buNone/>
            </a:pPr>
            <a:r>
              <a:rPr lang="en-US" sz="1400" dirty="0">
                <a:latin typeface="Comfortaa" panose="020B0604020202020204" charset="0"/>
                <a:sym typeface="Comfortaa"/>
              </a:rPr>
              <a:t>Esso è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aggravato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dall'intreccio</a:t>
            </a:r>
            <a:r>
              <a:rPr lang="en-US" sz="1400" dirty="0">
                <a:latin typeface="Comfortaa" panose="020B0604020202020204" charset="0"/>
                <a:sym typeface="Comfortaa"/>
              </a:rPr>
              <a:t> di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diversi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fattori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che</a:t>
            </a:r>
            <a:r>
              <a:rPr lang="en-US" sz="1400" dirty="0">
                <a:latin typeface="Comfortaa" panose="020B0604020202020204" charset="0"/>
                <a:sym typeface="Comfortaa"/>
              </a:rPr>
              <a:t> ne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moltiplicano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gli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effetti</a:t>
            </a:r>
            <a:r>
              <a:rPr lang="en-US" sz="1400" dirty="0">
                <a:latin typeface="Comfortaa" panose="020B0604020202020204" charset="0"/>
                <a:sym typeface="Comfortaa"/>
              </a:rPr>
              <a:t>,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l'inquinamento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colpisce</a:t>
            </a:r>
            <a:r>
              <a:rPr lang="en-US" sz="1400" dirty="0">
                <a:latin typeface="Comfortaa" panose="020B0604020202020204" charset="0"/>
                <a:sym typeface="Comfortaa"/>
              </a:rPr>
              <a:t> le zone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più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lontane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dalla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civiltà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moderna</a:t>
            </a:r>
            <a:r>
              <a:rPr lang="en-US" sz="1400" dirty="0">
                <a:latin typeface="Comfortaa" panose="020B0604020202020204" charset="0"/>
                <a:sym typeface="Comfortaa"/>
              </a:rPr>
              <a:t>,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perché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si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espande</a:t>
            </a:r>
            <a:r>
              <a:rPr lang="en-US" sz="1400" dirty="0">
                <a:latin typeface="Comfortaa" panose="020B0604020202020204" charset="0"/>
                <a:sym typeface="Comfortaa"/>
              </a:rPr>
              <a:t>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attraverso</a:t>
            </a:r>
            <a:r>
              <a:rPr lang="en-US" sz="1400" dirty="0">
                <a:latin typeface="Comfortaa" panose="020B0604020202020204" charset="0"/>
                <a:sym typeface="Comfortaa"/>
              </a:rPr>
              <a:t>: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l’aria</a:t>
            </a:r>
            <a:r>
              <a:rPr lang="en-US" sz="1400" dirty="0">
                <a:latin typeface="Comfortaa" panose="020B0604020202020204" charset="0"/>
                <a:sym typeface="Comfortaa"/>
              </a:rPr>
              <a:t> e </a:t>
            </a:r>
            <a:r>
              <a:rPr lang="en-US" sz="1400" dirty="0" err="1">
                <a:latin typeface="Comfortaa" panose="020B0604020202020204" charset="0"/>
                <a:sym typeface="Comfortaa"/>
              </a:rPr>
              <a:t>l’acqua</a:t>
            </a:r>
            <a:r>
              <a:rPr lang="en-US" sz="1400" dirty="0">
                <a:latin typeface="Comfortaa" panose="020B0604020202020204" charset="0"/>
                <a:sym typeface="Comfortaa"/>
              </a:rPr>
              <a:t>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81" y="-1339"/>
            <a:ext cx="9141618" cy="51421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9" name="Google Shape;289;p15"/>
          <p:cNvPicPr preferRelativeResize="0"/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20" y="10"/>
            <a:ext cx="9143980" cy="5143490"/>
          </a:xfrm>
          <a:prstGeom prst="rect">
            <a:avLst/>
          </a:prstGeom>
          <a:noFill/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" y="669"/>
            <a:ext cx="9141618" cy="514216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13C445D4-3AF5-4B72-B41E-F34C7B078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350" y="457200"/>
            <a:ext cx="7598569" cy="1092200"/>
          </a:xfrm>
        </p:spPr>
        <p:txBody>
          <a:bodyPr>
            <a:normAutofit/>
          </a:bodyPr>
          <a:lstStyle/>
          <a:p>
            <a:r>
              <a:rPr lang="it-IT" dirty="0"/>
              <a:t>Tipologie di Inquinamento</a:t>
            </a:r>
          </a:p>
        </p:txBody>
      </p:sp>
      <p:sp>
        <p:nvSpPr>
          <p:cNvPr id="288" name="Google Shape;288;p15"/>
          <p:cNvSpPr txBox="1">
            <a:spLocks noGrp="1"/>
          </p:cNvSpPr>
          <p:nvPr>
            <p:ph idx="1"/>
          </p:nvPr>
        </p:nvSpPr>
        <p:spPr>
          <a:xfrm>
            <a:off x="514350" y="1606550"/>
            <a:ext cx="7598569" cy="2736850"/>
          </a:xfrm>
          <a:prstGeom prst="rect">
            <a:avLst/>
          </a:prstGeom>
        </p:spPr>
        <p:txBody>
          <a:bodyPr spcFirstLastPara="1" lIns="91425" tIns="91425" rIns="91425" bIns="91425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Comfortaa"/>
                <a:ea typeface="Comfortaa"/>
                <a:cs typeface="Comfortaa"/>
                <a:sym typeface="Comfortaa"/>
              </a:rPr>
              <a:t>Le forme di inquinamento sono molteplici e tutte collegate tra loro:</a:t>
            </a:r>
          </a:p>
          <a:p>
            <a:pPr marL="285750" indent="-285750">
              <a:lnSpc>
                <a:spcPct val="90000"/>
              </a:lnSpc>
              <a:spcBef>
                <a:spcPts val="1200"/>
              </a:spcBef>
            </a:pPr>
            <a:r>
              <a:rPr lang="it-IT" sz="1400" dirty="0">
                <a:latin typeface="Comfortaa"/>
                <a:ea typeface="Comfortaa"/>
                <a:cs typeface="Comfortaa"/>
                <a:sym typeface="Comfortaa"/>
              </a:rPr>
              <a:t>INQUINAMENTO ATMOSFERICO: i principali responsabili dell’inquinamento dell’aria sono gli autoveicoli, le industrie e le centrali termoelettriche.</a:t>
            </a:r>
          </a:p>
          <a:p>
            <a:pPr marL="285750" indent="-285750">
              <a:lnSpc>
                <a:spcPct val="90000"/>
              </a:lnSpc>
              <a:spcBef>
                <a:spcPts val="1200"/>
              </a:spcBef>
            </a:pPr>
            <a:r>
              <a:rPr lang="it-IT" sz="1400" dirty="0">
                <a:latin typeface="Comfortaa"/>
                <a:ea typeface="Comfortaa"/>
                <a:cs typeface="Comfortaa"/>
                <a:sym typeface="Comfortaa"/>
              </a:rPr>
              <a:t>INQUINAMENTO DELLE ACQUE</a:t>
            </a:r>
            <a:r>
              <a:rPr lang="it-IT" sz="1400" baseline="30000" dirty="0">
                <a:latin typeface="Comfortaa"/>
                <a:ea typeface="Comfortaa"/>
                <a:cs typeface="Comfortaa"/>
                <a:sym typeface="Comfortaa"/>
              </a:rPr>
              <a:t>: </a:t>
            </a:r>
            <a:r>
              <a:rPr lang="it-IT" sz="1400" dirty="0">
                <a:latin typeface="Comfortaa"/>
                <a:ea typeface="Comfortaa"/>
                <a:cs typeface="Comfortaa"/>
                <a:sym typeface="Comfortaa"/>
              </a:rPr>
              <a:t>l’inquinamento delle acque interne, cioè dei fiumi e dei laghi, è provocato soprattutto dagli scarichi industriali, agricoli e urbani.</a:t>
            </a:r>
          </a:p>
          <a:p>
            <a:pPr marL="285750" indent="-285750">
              <a:lnSpc>
                <a:spcPct val="90000"/>
              </a:lnSpc>
              <a:spcBef>
                <a:spcPts val="500"/>
              </a:spcBef>
            </a:pPr>
            <a:r>
              <a:rPr lang="it-IT" sz="1400" dirty="0">
                <a:latin typeface="Comfortaa"/>
                <a:ea typeface="Comfortaa"/>
                <a:cs typeface="Comfortaa"/>
                <a:sym typeface="Comfortaa"/>
              </a:rPr>
              <a:t>INQUINAMENTO MARINO:</a:t>
            </a:r>
            <a:r>
              <a:rPr lang="it-IT" sz="1400" baseline="30000" dirty="0"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it-IT" sz="1400" dirty="0">
                <a:latin typeface="Comfortaa"/>
                <a:ea typeface="Comfortaa"/>
                <a:cs typeface="Comfortaa"/>
                <a:sym typeface="Comfortaa"/>
              </a:rPr>
              <a:t>è causato dal deflusso delle acque interne inquinate, dagli scarichi e dall’eliminazione di rifiuti da parte delle navi.</a:t>
            </a:r>
          </a:p>
          <a:p>
            <a:pPr marL="285750" indent="-285750">
              <a:lnSpc>
                <a:spcPct val="90000"/>
              </a:lnSpc>
              <a:spcBef>
                <a:spcPts val="500"/>
              </a:spcBef>
            </a:pPr>
            <a:r>
              <a:rPr lang="it-IT" sz="1400" dirty="0">
                <a:latin typeface="Comfortaa"/>
                <a:ea typeface="Comfortaa"/>
                <a:cs typeface="Comfortaa"/>
                <a:sym typeface="Comfortaa"/>
              </a:rPr>
              <a:t>INQUINAMENTO DEL SUOLO: l’inquinamento del suolo è dovuto soprattutto all’accumulo dei rifiuti solidi urbani e all’uso dei fertilizzanti e dei pesticidi  in agricoltura.</a:t>
            </a:r>
            <a:endParaRPr lang="it-IT" sz="1400" dirty="0">
              <a:highlight>
                <a:srgbClr val="FAF9F6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112">
            <a:extLst>
              <a:ext uri="{FF2B5EF4-FFF2-40B4-BE49-F238E27FC236}">
                <a16:creationId xmlns:a16="http://schemas.microsoft.com/office/drawing/2014/main" id="{DF6A9299-1D12-47E2-9DD4-03342553C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8" cy="5142160"/>
          </a:xfrm>
          <a:prstGeom prst="rect">
            <a:avLst/>
          </a:prstGeom>
        </p:spPr>
      </p:pic>
      <p:sp>
        <p:nvSpPr>
          <p:cNvPr id="299" name="Google Shape;299;p17"/>
          <p:cNvSpPr txBox="1">
            <a:spLocks noGrp="1"/>
          </p:cNvSpPr>
          <p:nvPr>
            <p:ph type="title"/>
          </p:nvPr>
        </p:nvSpPr>
        <p:spPr>
          <a:xfrm>
            <a:off x="3716593" y="479322"/>
            <a:ext cx="4944806" cy="120936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3600" i="1" dirty="0"/>
              <a:t>La </a:t>
            </a:r>
            <a:r>
              <a:rPr lang="en-US" sz="3600" i="1" dirty="0" err="1"/>
              <a:t>plastica</a:t>
            </a:r>
            <a:r>
              <a:rPr lang="en-US" sz="3600" dirty="0"/>
              <a:t> </a:t>
            </a:r>
          </a:p>
        </p:txBody>
      </p:sp>
      <p:pic>
        <p:nvPicPr>
          <p:cNvPr id="3" name="Immagine 2" descr="Immagine che contiene plastica, acqua potabile&#10;&#10;Descrizione generata automaticamente">
            <a:extLst>
              <a:ext uri="{FF2B5EF4-FFF2-40B4-BE49-F238E27FC236}">
                <a16:creationId xmlns:a16="http://schemas.microsoft.com/office/drawing/2014/main" id="{94323D68-ACDF-4F36-BF89-A32595BC27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32304" r="22573"/>
          <a:stretch/>
        </p:blipFill>
        <p:spPr>
          <a:xfrm>
            <a:off x="20" y="731"/>
            <a:ext cx="3476986" cy="5143500"/>
          </a:xfrm>
          <a:prstGeom prst="rect">
            <a:avLst/>
          </a:prstGeom>
        </p:spPr>
      </p:pic>
      <p:sp>
        <p:nvSpPr>
          <p:cNvPr id="300" name="Google Shape;300;p17"/>
          <p:cNvSpPr txBox="1">
            <a:spLocks noGrp="1"/>
          </p:cNvSpPr>
          <p:nvPr>
            <p:ph type="body" idx="1"/>
          </p:nvPr>
        </p:nvSpPr>
        <p:spPr>
          <a:xfrm>
            <a:off x="3716593" y="1688690"/>
            <a:ext cx="4944806" cy="297917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Aft>
                <a:spcPts val="1000"/>
              </a:spcAft>
              <a:buSzPct val="100000"/>
              <a:buNone/>
            </a:pPr>
            <a:r>
              <a:rPr lang="en-US" sz="1400" dirty="0">
                <a:sym typeface="Comfortaa"/>
              </a:rPr>
              <a:t>La </a:t>
            </a:r>
            <a:r>
              <a:rPr lang="en-US" sz="1400" dirty="0" err="1">
                <a:sym typeface="Comfortaa"/>
              </a:rPr>
              <a:t>plastica</a:t>
            </a:r>
            <a:r>
              <a:rPr lang="en-US" sz="1400" dirty="0">
                <a:sym typeface="Comfortaa"/>
              </a:rPr>
              <a:t> è un </a:t>
            </a:r>
            <a:r>
              <a:rPr lang="en-US" sz="1400" dirty="0" err="1">
                <a:sym typeface="Comfortaa"/>
              </a:rPr>
              <a:t>elemento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inventato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nel</a:t>
            </a:r>
            <a:r>
              <a:rPr lang="en-US" sz="1400" dirty="0">
                <a:sym typeface="Comfortaa"/>
              </a:rPr>
              <a:t> 1900 e non molto </a:t>
            </a:r>
            <a:r>
              <a:rPr lang="en-US" sz="1400" dirty="0" err="1">
                <a:sym typeface="Comfortaa"/>
              </a:rPr>
              <a:t>inquinante</a:t>
            </a:r>
            <a:r>
              <a:rPr lang="en-US" sz="1400" dirty="0">
                <a:sym typeface="Comfortaa"/>
              </a:rPr>
              <a:t> se </a:t>
            </a:r>
            <a:r>
              <a:rPr lang="en-US" sz="1400" dirty="0" err="1">
                <a:sym typeface="Comfortaa"/>
              </a:rPr>
              <a:t>riciclato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correttamente</a:t>
            </a:r>
            <a:r>
              <a:rPr lang="en-US" sz="1400" dirty="0">
                <a:sym typeface="Comfortaa"/>
              </a:rPr>
              <a:t>.</a:t>
            </a:r>
          </a:p>
          <a:p>
            <a:pPr marL="0" lvl="0" indent="0" defTabSz="457200">
              <a:spcAft>
                <a:spcPts val="1000"/>
              </a:spcAft>
              <a:buSzPct val="100000"/>
              <a:buNone/>
            </a:pPr>
            <a:r>
              <a:rPr lang="en-US" sz="1400" dirty="0">
                <a:sym typeface="Comfortaa"/>
              </a:rPr>
              <a:t>La </a:t>
            </a:r>
            <a:r>
              <a:rPr lang="en-US" sz="1400" dirty="0" err="1">
                <a:sym typeface="Comfortaa"/>
              </a:rPr>
              <a:t>plastica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trova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soprattutto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nel</a:t>
            </a:r>
            <a:r>
              <a:rPr lang="en-US" sz="1400" dirty="0">
                <a:sym typeface="Comfortaa"/>
              </a:rPr>
              <a:t> mare, dove </a:t>
            </a:r>
            <a:r>
              <a:rPr lang="en-US" sz="1400" dirty="0" err="1">
                <a:sym typeface="Comfortaa"/>
              </a:rPr>
              <a:t>nel</a:t>
            </a:r>
            <a:r>
              <a:rPr lang="en-US" sz="1400" dirty="0">
                <a:sym typeface="Comfortaa"/>
              </a:rPr>
              <a:t> tempo </a:t>
            </a:r>
            <a:r>
              <a:rPr lang="en-US" sz="1400" dirty="0" err="1">
                <a:sym typeface="Comfortaa"/>
              </a:rPr>
              <a:t>si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creano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grandi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isole</a:t>
            </a:r>
            <a:r>
              <a:rPr lang="en-US" sz="1400" dirty="0">
                <a:sym typeface="Comfortaa"/>
              </a:rPr>
              <a:t> di </a:t>
            </a:r>
            <a:r>
              <a:rPr lang="en-US" sz="1400" dirty="0" err="1">
                <a:sym typeface="Comfortaa"/>
              </a:rPr>
              <a:t>plastica</a:t>
            </a:r>
            <a:r>
              <a:rPr lang="en-US" sz="1400" dirty="0">
                <a:sym typeface="Comfortaa"/>
              </a:rPr>
              <a:t>, </a:t>
            </a:r>
            <a:r>
              <a:rPr lang="en-US" sz="1400" dirty="0" err="1">
                <a:sym typeface="Comfortaa"/>
              </a:rPr>
              <a:t>vaste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discariche</a:t>
            </a:r>
            <a:r>
              <a:rPr lang="en-US" sz="1400" dirty="0">
                <a:sym typeface="Comfortaa"/>
              </a:rPr>
              <a:t> di </a:t>
            </a:r>
            <a:r>
              <a:rPr lang="en-US" sz="1400" dirty="0" err="1">
                <a:sym typeface="Comfortaa"/>
              </a:rPr>
              <a:t>rifiuti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galleggianti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che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invadono</a:t>
            </a:r>
            <a:r>
              <a:rPr lang="en-US" sz="1400" dirty="0">
                <a:sym typeface="Comfortaa"/>
              </a:rPr>
              <a:t> la </a:t>
            </a:r>
            <a:r>
              <a:rPr lang="en-US" sz="1400" dirty="0" err="1">
                <a:sym typeface="Comfortaa"/>
              </a:rPr>
              <a:t>superficie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deglio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oceani</a:t>
            </a:r>
            <a:r>
              <a:rPr lang="en-US" sz="1400" dirty="0">
                <a:sym typeface="Comfortaa"/>
              </a:rPr>
              <a:t> e </a:t>
            </a:r>
            <a:r>
              <a:rPr lang="en-US" sz="1400" dirty="0" err="1">
                <a:sym typeface="Comfortaa"/>
              </a:rPr>
              <a:t>dei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mari</a:t>
            </a:r>
            <a:r>
              <a:rPr lang="en-US" sz="1400" dirty="0">
                <a:sym typeface="Comfortaa"/>
              </a:rPr>
              <a:t>. </a:t>
            </a:r>
          </a:p>
          <a:p>
            <a:pPr marL="0" lvl="0" indent="0" defTabSz="457200">
              <a:spcAft>
                <a:spcPts val="1000"/>
              </a:spcAft>
              <a:buSzPct val="100000"/>
              <a:buNone/>
            </a:pPr>
            <a:r>
              <a:rPr lang="en-US" sz="1400" dirty="0">
                <a:sym typeface="Comfortaa"/>
              </a:rPr>
              <a:t>Si </a:t>
            </a:r>
            <a:r>
              <a:rPr lang="en-US" sz="1400" dirty="0" err="1">
                <a:sym typeface="Comfortaa"/>
              </a:rPr>
              <a:t>combatte</a:t>
            </a:r>
            <a:r>
              <a:rPr lang="en-US" sz="1400" dirty="0">
                <a:sym typeface="Comfortaa"/>
              </a:rPr>
              <a:t> in </a:t>
            </a:r>
            <a:r>
              <a:rPr lang="en-US" sz="1400" dirty="0" err="1">
                <a:sym typeface="Comfortaa"/>
              </a:rPr>
              <a:t>vari</a:t>
            </a:r>
            <a:r>
              <a:rPr lang="en-US" sz="1400" dirty="0">
                <a:sym typeface="Comfortaa"/>
              </a:rPr>
              <a:t> modi </a:t>
            </a:r>
            <a:r>
              <a:rPr lang="en-US" sz="1400" dirty="0" err="1">
                <a:sym typeface="Comfortaa"/>
              </a:rPr>
              <a:t>l’inquinamento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dei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mari</a:t>
            </a:r>
            <a:r>
              <a:rPr lang="en-US" sz="1400" dirty="0">
                <a:sym typeface="Comfortaa"/>
              </a:rPr>
              <a:t> e del </a:t>
            </a:r>
            <a:r>
              <a:rPr lang="en-US" sz="1400" dirty="0" err="1">
                <a:sym typeface="Comfortaa"/>
              </a:rPr>
              <a:t>suolo</a:t>
            </a:r>
            <a:r>
              <a:rPr lang="en-US" sz="1400" dirty="0">
                <a:sym typeface="Comfortaa"/>
              </a:rPr>
              <a:t>: </a:t>
            </a:r>
            <a:r>
              <a:rPr lang="en-US" sz="1400" dirty="0" err="1">
                <a:sym typeface="Comfortaa"/>
              </a:rPr>
              <a:t>riciclando</a:t>
            </a:r>
            <a:r>
              <a:rPr lang="en-US" sz="1400" dirty="0">
                <a:sym typeface="Comfortaa"/>
              </a:rPr>
              <a:t> con </a:t>
            </a:r>
            <a:r>
              <a:rPr lang="en-US" sz="1400" dirty="0" err="1">
                <a:sym typeface="Comfortaa"/>
              </a:rPr>
              <a:t>saggezza</a:t>
            </a:r>
            <a:r>
              <a:rPr lang="en-US" sz="1400" dirty="0">
                <a:sym typeface="Comfortaa"/>
              </a:rPr>
              <a:t>, </a:t>
            </a:r>
            <a:r>
              <a:rPr lang="en-US" sz="1400" dirty="0" err="1">
                <a:sym typeface="Comfortaa"/>
              </a:rPr>
              <a:t>utilizzando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meno</a:t>
            </a:r>
            <a:r>
              <a:rPr lang="en-US" sz="1400" dirty="0">
                <a:sym typeface="Comfortaa"/>
              </a:rPr>
              <a:t> </a:t>
            </a:r>
            <a:r>
              <a:rPr lang="en-US" sz="1400" dirty="0" err="1">
                <a:sym typeface="Comfortaa"/>
              </a:rPr>
              <a:t>plastica</a:t>
            </a:r>
            <a:r>
              <a:rPr lang="en-US" sz="1400" dirty="0">
                <a:sym typeface="Comfortaa"/>
              </a:rPr>
              <a:t> o </a:t>
            </a:r>
            <a:r>
              <a:rPr lang="en-US" sz="1400" dirty="0" err="1">
                <a:sym typeface="Comfortaa"/>
              </a:rPr>
              <a:t>riutilizzandola</a:t>
            </a:r>
            <a:r>
              <a:rPr lang="en-US" sz="1400" dirty="0">
                <a:sym typeface="Comfortaa"/>
              </a:rPr>
              <a:t> in </a:t>
            </a:r>
            <a:r>
              <a:rPr lang="en-US" sz="1400" dirty="0" err="1">
                <a:sym typeface="Comfortaa"/>
              </a:rPr>
              <a:t>vari</a:t>
            </a:r>
            <a:r>
              <a:rPr lang="en-US" sz="1400" dirty="0">
                <a:sym typeface="Comfortaa"/>
              </a:rPr>
              <a:t> modi.</a:t>
            </a:r>
          </a:p>
          <a:p>
            <a:pPr marL="0" lvl="0" indent="0" defTabSz="457200">
              <a:spcAft>
                <a:spcPts val="1000"/>
              </a:spcAft>
              <a:buSzPct val="100000"/>
              <a:buFont typeface="Arial"/>
              <a:buChar char="•"/>
            </a:pPr>
            <a:endParaRPr lang="en-US" dirty="0">
              <a:sym typeface="Comforta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e">
  <a:themeElements>
    <a:clrScheme name="Celestiale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e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TM03457452[[fn=Celestiale]]</Template>
  <TotalTime>0</TotalTime>
  <Words>467</Words>
  <Application>Microsoft Office PowerPoint</Application>
  <PresentationFormat>Presentazione su schermo (16:9)</PresentationFormat>
  <Paragraphs>26</Paragraphs>
  <Slides>6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1" baseType="lpstr">
      <vt:lpstr>Comfortaa</vt:lpstr>
      <vt:lpstr>Calibri</vt:lpstr>
      <vt:lpstr>Arial</vt:lpstr>
      <vt:lpstr>Calibri Light</vt:lpstr>
      <vt:lpstr>Celestiale</vt:lpstr>
      <vt:lpstr>L’inquinamento </vt:lpstr>
      <vt:lpstr>COP26</vt:lpstr>
      <vt:lpstr>L’agenda 2030</vt:lpstr>
      <vt:lpstr>L’inquinamento</vt:lpstr>
      <vt:lpstr>Tipologie di Inquinamento</vt:lpstr>
      <vt:lpstr>La plastica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L’inquinamento </dc:title>
  <cp:lastModifiedBy>Emanuele Carlini</cp:lastModifiedBy>
  <cp:revision>1</cp:revision>
  <dcterms:modified xsi:type="dcterms:W3CDTF">2022-04-19T09:25:03Z</dcterms:modified>
</cp:coreProperties>
</file>